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6"/>
  </p:notesMasterIdLst>
  <p:handoutMasterIdLst>
    <p:handoutMasterId r:id="rId37"/>
  </p:handoutMasterIdLst>
  <p:sldIdLst>
    <p:sldId id="1309" r:id="rId6"/>
    <p:sldId id="1337" r:id="rId7"/>
    <p:sldId id="1342" r:id="rId8"/>
    <p:sldId id="1343" r:id="rId9"/>
    <p:sldId id="1340" r:id="rId10"/>
    <p:sldId id="1341" r:id="rId11"/>
    <p:sldId id="1339" r:id="rId12"/>
    <p:sldId id="1335" r:id="rId13"/>
    <p:sldId id="1344" r:id="rId14"/>
    <p:sldId id="1345" r:id="rId15"/>
    <p:sldId id="1346" r:id="rId16"/>
    <p:sldId id="1347" r:id="rId17"/>
    <p:sldId id="1348" r:id="rId18"/>
    <p:sldId id="1349" r:id="rId19"/>
    <p:sldId id="1350" r:id="rId20"/>
    <p:sldId id="1353" r:id="rId21"/>
    <p:sldId id="1352" r:id="rId22"/>
    <p:sldId id="1354" r:id="rId23"/>
    <p:sldId id="1355" r:id="rId24"/>
    <p:sldId id="1357" r:id="rId25"/>
    <p:sldId id="1356" r:id="rId26"/>
    <p:sldId id="1358" r:id="rId27"/>
    <p:sldId id="1361" r:id="rId28"/>
    <p:sldId id="1364" r:id="rId29"/>
    <p:sldId id="1360" r:id="rId30"/>
    <p:sldId id="1362" r:id="rId31"/>
    <p:sldId id="1365" r:id="rId32"/>
    <p:sldId id="1366" r:id="rId33"/>
    <p:sldId id="1367" r:id="rId34"/>
    <p:sldId id="1363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7"/>
            <p14:sldId id="1342"/>
            <p14:sldId id="1343"/>
            <p14:sldId id="1340"/>
            <p14:sldId id="1341"/>
            <p14:sldId id="1339"/>
            <p14:sldId id="1335"/>
            <p14:sldId id="1344"/>
            <p14:sldId id="1345"/>
            <p14:sldId id="1346"/>
            <p14:sldId id="1347"/>
            <p14:sldId id="1348"/>
            <p14:sldId id="1349"/>
            <p14:sldId id="1350"/>
            <p14:sldId id="1353"/>
            <p14:sldId id="1352"/>
            <p14:sldId id="1354"/>
            <p14:sldId id="1355"/>
            <p14:sldId id="1357"/>
            <p14:sldId id="1356"/>
            <p14:sldId id="1358"/>
            <p14:sldId id="1361"/>
            <p14:sldId id="1364"/>
            <p14:sldId id="1360"/>
            <p14:sldId id="1362"/>
            <p14:sldId id="1365"/>
            <p14:sldId id="1366"/>
            <p14:sldId id="1367"/>
            <p14:sldId id="1363"/>
          </p14:sldIdLst>
        </p14:section>
        <p14:section name="White Template" id="{5B0B8DFF-57E5-4D4B-BA72-542DF84B8E2F}">
          <p14:sldIdLst/>
        </p14:section>
        <p14:section name="Color Template" id="{A073DAE3-B461-442F-A3D3-6642BD875E4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525252"/>
    <a:srgbClr val="0078D7"/>
    <a:srgbClr val="B4009E"/>
    <a:srgbClr val="E3008C"/>
    <a:srgbClr val="107C10"/>
    <a:srgbClr val="004B50"/>
    <a:srgbClr val="D83B01"/>
    <a:srgbClr val="5C005C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7" autoAdjust="0"/>
    <p:restoredTop sz="96177" autoAdjust="0"/>
  </p:normalViewPr>
  <p:slideViewPr>
    <p:cSldViewPr>
      <p:cViewPr>
        <p:scale>
          <a:sx n="152" d="100"/>
          <a:sy n="152" d="100"/>
        </p:scale>
        <p:origin x="1240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handoutMaster" Target="handoutMasters/handout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5F5C-3124-48E9-B6C7-8A079B7D71F5}" type="datetime8">
              <a:rPr lang="en-US" smtClean="0">
                <a:latin typeface="Segoe UI" pitchFamily="34" charset="0"/>
              </a:rPr>
              <a:t>5/5/16 9:45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79C601B9-5273-467A-8E48-EC9939578C8F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F17D303-0DA1-40F0-81F4-4BB426A12498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1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6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94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56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43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01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8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4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64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C9B1EC9-7680-4AFF-908F-9D29F2665FCA}" type="datetime8">
              <a:rPr lang="en-US" smtClean="0"/>
              <a:t>5/5/16 9:45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33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58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88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70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36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62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7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046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8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24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9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C9B1EC9-7680-4AFF-908F-9D29F2665FCA}" type="datetime8">
              <a:rPr lang="en-US" smtClean="0"/>
              <a:t>5/5/16 9:45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10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48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C9B1EC9-7680-4AFF-908F-9D29F2665FCA}" type="datetime8">
              <a:rPr lang="en-US" smtClean="0"/>
              <a:t>5/5/16 9:45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21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6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83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C9B1EC9-7680-4AFF-908F-9D29F2665FCA}" type="datetime8">
              <a:rPr lang="en-US" smtClean="0"/>
              <a:t>5/5/16 9:45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9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698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D4CA61E-3907-43A5-AEB3-71CAFB85E482}" type="datetime8">
              <a:rPr lang="en-US" smtClean="0"/>
              <a:t>5/5/16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1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2125663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63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4443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479425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2124972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497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3752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gray">
          <a:xfrm>
            <a:off x="457518" y="479425"/>
            <a:ext cx="1681413" cy="360979"/>
            <a:chOff x="457200" y="1643393"/>
            <a:chExt cx="4492753" cy="9645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5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52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theme" Target="../theme/theme2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-ci.org/display/JENKINS/Email-ext+plugin" TargetMode="External"/><Relationship Id="rId4" Type="http://schemas.openxmlformats.org/officeDocument/2006/relationships/hyperlink" Target="https://wiki.jenkins-ci.org/display/JENKINS/Environment+Script+Plugin" TargetMode="External"/><Relationship Id="rId5" Type="http://schemas.openxmlformats.org/officeDocument/2006/relationships/hyperlink" Target="https://wiki.jenkins-ci.org/display/JENKINS/Github+Plugin" TargetMode="External"/><Relationship Id="rId6" Type="http://schemas.openxmlformats.org/officeDocument/2006/relationships/hyperlink" Target="http://github.com/" TargetMode="External"/><Relationship Id="rId7" Type="http://schemas.openxmlformats.org/officeDocument/2006/relationships/hyperlink" Target="https://wiki.jenkins-ci.org/display/JENKINS/Xcode+Plugin" TargetMode="External"/><Relationship Id="rId8" Type="http://schemas.openxmlformats.org/officeDocument/2006/relationships/hyperlink" Target="https://wiki.jenkins-ci.org/display/JENKINS/Slack+Plugin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</a:t>
            </a:r>
            <a:r>
              <a:rPr lang="en-US" dirty="0" smtClean="0"/>
              <a:t>for iOS </a:t>
            </a:r>
            <a:r>
              <a:rPr lang="en-US" dirty="0"/>
              <a:t>Mobile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43101"/>
            <a:ext cx="6403976" cy="1825625"/>
          </a:xfrm>
        </p:spPr>
        <p:txBody>
          <a:bodyPr/>
          <a:lstStyle/>
          <a:p>
            <a:pPr lvl="0"/>
            <a:r>
              <a:rPr lang="en-US" sz="2800" b="1" dirty="0" smtClean="0"/>
              <a:t>Best practices </a:t>
            </a:r>
            <a:r>
              <a:rPr lang="en-US" sz="2800" b="1" dirty="0"/>
              <a:t>using Jenkins, Xcode, </a:t>
            </a:r>
            <a:r>
              <a:rPr lang="en-US" sz="2800" b="1" dirty="0" err="1"/>
              <a:t>MacInCloud</a:t>
            </a:r>
            <a:r>
              <a:rPr lang="en-US" sz="2800" b="1" dirty="0"/>
              <a:t> and </a:t>
            </a:r>
            <a:r>
              <a:rPr lang="en-US" sz="2800" b="1" dirty="0" err="1" smtClean="0"/>
              <a:t>HockeyApp</a:t>
            </a:r>
            <a:endParaRPr lang="en-US" sz="2800" b="1" dirty="0"/>
          </a:p>
          <a:p>
            <a:pPr lvl="0"/>
            <a:endParaRPr lang="en-US" sz="1800" dirty="0" smtClean="0">
              <a:latin typeface="Segoe UI"/>
            </a:endParaRPr>
          </a:p>
          <a:p>
            <a:pPr lvl="0"/>
            <a:r>
              <a:rPr lang="en-US" sz="1800" dirty="0" smtClean="0">
                <a:latin typeface="Segoe UI"/>
              </a:rPr>
              <a:t>Brian Lambert</a:t>
            </a:r>
          </a:p>
          <a:p>
            <a:pPr lvl="0"/>
            <a:r>
              <a:rPr lang="en-US" sz="1800" dirty="0" err="1" smtClean="0">
                <a:latin typeface="Segoe UI"/>
              </a:rPr>
              <a:t>blambert@microsoft.com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Installation Tasks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You’re far from done</a:t>
            </a:r>
            <a:r>
              <a:rPr lang="is-I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…</a:t>
            </a:r>
            <a:endParaRPr lang="en-US" sz="40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7" y="1516062"/>
            <a:ext cx="8084948" cy="5363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521" y="1744662"/>
            <a:ext cx="8305800" cy="48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 </a:t>
            </a:r>
            <a:r>
              <a:rPr lang="en-US" dirty="0" smtClean="0"/>
              <a:t>Tasks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Jenkins Account</a:t>
            </a:r>
            <a:b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/>
            </a:r>
            <a:b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Jenkins installer creates an account for Jenkins – further configuration is 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needed: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/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66" y="2887662"/>
            <a:ext cx="5084109" cy="38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 </a:t>
            </a:r>
            <a:r>
              <a:rPr lang="en-US" dirty="0" smtClean="0"/>
              <a:t>Tasks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Jenkins Account</a:t>
            </a:r>
            <a:b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/>
            </a:r>
            <a:b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Open advanced options on the new, unnamed account to configure it: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/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37" y="2582862"/>
            <a:ext cx="5861565" cy="4334256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7" idx="0"/>
          </p:cNvCxnSpPr>
          <p:nvPr/>
        </p:nvCxnSpPr>
        <p:spPr>
          <a:xfrm flipV="1">
            <a:off x="3008653" y="4133179"/>
            <a:ext cx="1075984" cy="58328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03437" y="4716462"/>
            <a:ext cx="18104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Right Click</a:t>
            </a:r>
          </a:p>
        </p:txBody>
      </p:sp>
    </p:spTree>
    <p:extLst>
      <p:ext uri="{BB962C8B-B14F-4D97-AF65-F5344CB8AC3E}">
        <p14:creationId xmlns:p14="http://schemas.microsoft.com/office/powerpoint/2010/main" val="5927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 </a:t>
            </a:r>
            <a:r>
              <a:rPr lang="en-US" dirty="0" smtClean="0"/>
              <a:t>Tasks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Jenkins Account</a:t>
            </a:r>
            <a:b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/>
            </a:r>
            <a:b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Give the account a name:</a:t>
            </a: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99" y="2506662"/>
            <a:ext cx="5066443" cy="418306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12" idx="1"/>
          </p:cNvCxnSpPr>
          <p:nvPr/>
        </p:nvCxnSpPr>
        <p:spPr>
          <a:xfrm flipH="1">
            <a:off x="5532437" y="3878262"/>
            <a:ext cx="3276600" cy="64389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09037" y="3564330"/>
            <a:ext cx="265662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 Jenkins here</a:t>
            </a:r>
          </a:p>
        </p:txBody>
      </p:sp>
    </p:spTree>
    <p:extLst>
      <p:ext uri="{BB962C8B-B14F-4D97-AF65-F5344CB8AC3E}">
        <p14:creationId xmlns:p14="http://schemas.microsoft.com/office/powerpoint/2010/main" val="149101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 </a:t>
            </a:r>
            <a:r>
              <a:rPr lang="en-US" dirty="0" smtClean="0"/>
              <a:t>Tasks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Jenkins Account</a:t>
            </a:r>
            <a:b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/>
            </a:r>
            <a:b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picture; reset password; make the Jenkins an admin:</a:t>
            </a: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67" y="2737831"/>
            <a:ext cx="5531308" cy="4219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54271" y="5630862"/>
            <a:ext cx="3659966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Once set-up</a:t>
            </a: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you can revert </a:t>
            </a:r>
            <a:r>
              <a:rPr lang="en-US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Jenkins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be a Standard user</a:t>
            </a:r>
          </a:p>
        </p:txBody>
      </p:sp>
    </p:spTree>
    <p:extLst>
      <p:ext uri="{BB962C8B-B14F-4D97-AF65-F5344CB8AC3E}">
        <p14:creationId xmlns:p14="http://schemas.microsoft.com/office/powerpoint/2010/main" val="4003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 </a:t>
            </a:r>
            <a:r>
              <a:rPr lang="en-US" dirty="0" smtClean="0"/>
              <a:t>Tasks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Jenkins Account</a:t>
            </a:r>
            <a:b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/>
            </a:r>
            <a:b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And, allow Jenkins to automatically log in so it’s always running</a:t>
            </a:r>
            <a:b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Enable 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fast user switching (so you can log in and keep 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Jenkins logged in)</a:t>
            </a: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2928394"/>
            <a:ext cx="5551699" cy="40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 </a:t>
            </a:r>
            <a:r>
              <a:rPr lang="en-US" dirty="0" smtClean="0"/>
              <a:t>Tasks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Log into Jenkins account</a:t>
            </a:r>
            <a:b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/>
            </a:r>
            <a:b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Next you want to log into the Jenkins account so you’re working in it for the next steps – as an admin.</a:t>
            </a: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71" y="3421062"/>
            <a:ext cx="4229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 </a:t>
            </a:r>
            <a:r>
              <a:rPr lang="en-US" dirty="0" smtClean="0"/>
              <a:t>Tasks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Allow Jenkins to run UI apps properly</a:t>
            </a: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352021" y="2125662"/>
            <a:ext cx="11734800" cy="376756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Unload Jenkins (may not be running)</a:t>
            </a:r>
            <a:endParaRPr lang="en-US" sz="12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launchctl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unload /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Library/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LaunchDaemons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org.jenkins-ci.plist</a:t>
            </a: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Create a </a:t>
            </a:r>
            <a:r>
              <a:rPr lang="en-US" sz="1200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LaunchAgents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folder for the Jenkins account (may already exist)</a:t>
            </a: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mkdir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~/Library/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LaunchAgents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Move Jenkins from being a system-wide Launch Daemon (which runs at boot)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to being a Jenkins Launch Agent (which runs at login to Jenkins account)</a:t>
            </a:r>
            <a:endParaRPr lang="en-US" sz="12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mv /Library/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LaunchDaemons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org.jenkins-ci.plist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~/Library/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LaunchAgents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ls ~/Library/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LaunchAgents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org.jenkins-ci.plist</a:t>
            </a: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Users/Jenkins/Library/</a:t>
            </a:r>
            <a:r>
              <a:rPr lang="en-US" sz="1200" dirty="0" err="1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LaunchAgents</a:t>
            </a:r>
            <a:r>
              <a:rPr lang="en-US" sz="1200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org.jenkins-ci.plist</a:t>
            </a:r>
            <a:endParaRPr lang="en-US" sz="1200" dirty="0" smtClean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Success!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Fix the Jenkins </a:t>
            </a:r>
            <a:r>
              <a:rPr lang="en-US" sz="1200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by removing </a:t>
            </a:r>
            <a:r>
              <a:rPr lang="en-US" sz="1200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SessionCreate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key / value pair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code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Library/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LaunchAgents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org.jenkins-ci.plist</a:t>
            </a: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Start the Jenkins Launch Agent</a:t>
            </a: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launchctl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load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Library/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LaunchAgents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org.jenkins-ci.plist</a:t>
            </a: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87" y="2049462"/>
            <a:ext cx="4505650" cy="4198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99637" y="4753598"/>
            <a:ext cx="121283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Remove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27637" y="5097462"/>
            <a:ext cx="3429000" cy="2286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 </a:t>
            </a:r>
            <a:r>
              <a:rPr lang="en-US" dirty="0" smtClean="0"/>
              <a:t>Tasks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See if you did everything right - http://localhost:8080</a:t>
            </a: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00" y="1606612"/>
            <a:ext cx="9347441" cy="54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SCM</a:t>
            </a:r>
            <a:br>
              <a:rPr lang="en-US" dirty="0" smtClean="0"/>
            </a:br>
            <a:r>
              <a:rPr lang="en-US" sz="4000" dirty="0" err="1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git</a:t>
            </a: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 </a:t>
            </a: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example</a:t>
            </a: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7037" y="1668462"/>
            <a:ext cx="10514416" cy="51054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user.name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"Joe Jenkins"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user.email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joejenkins@gmail.com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ssh-keygen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rsa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-b 4096 -C "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joejenkins@gmail.com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Generating public/private 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rsa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key pair.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Enter file in which to save the key (/Users/Shared/Jenkins/.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ssh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id_rsa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):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Created directory '/Users/Shared/Jenkins/.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ssh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'.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Enter passphrase (empty for no passphrase):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Enter same passphrase again: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Your identification has been saved in /Users/Shared/Jenkins/.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ssh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id_rsa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Your public key has been saved in /Users/Shared/Jenkins/.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ssh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id_rsa.pub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The key fingerprint is: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SHA256:m3j8aYUgfmR//rPwFY2K4mPc+JC1D7e7g/nXmVXr5O4 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joejenkins@gmail.com</a:t>
            </a:r>
            <a:endParaRPr lang="en-US" sz="12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The key's 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randomart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image is: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+---[RSA 4096]----+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                 |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                 |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                 |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      . +      .o|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     . +So..  ..+|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      .o.=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ooo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. 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oo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      .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oOo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+*+ +.=|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       o=+==</a:t>
            </a:r>
            <a:r>
              <a:rPr lang="en-US" sz="1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o+o</a:t>
            </a: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*.|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|       ..++.***E |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+----[SHA256</a:t>
            </a:r>
            <a:r>
              <a:rPr lang="en-US" sz="1200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]-----+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2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get ~/.</a:t>
            </a:r>
            <a:r>
              <a:rPr lang="en-US" sz="1200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ssh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id_rsa.pub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up to your </a:t>
            </a:r>
            <a:r>
              <a:rPr lang="en-US" sz="1200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2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server...</a:t>
            </a:r>
            <a:endParaRPr lang="en-US" sz="12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2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old way</a:t>
            </a:r>
            <a:r>
              <a:rPr lang="is-IS" dirty="0" smtClean="0"/>
              <a:t>…</a:t>
            </a:r>
            <a:br>
              <a:rPr lang="is-IS" dirty="0" smtClean="0"/>
            </a:br>
            <a:r>
              <a:rPr lang="en-US" sz="4000" dirty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Before </a:t>
            </a:r>
            <a:r>
              <a:rPr lang="en-US" sz="4000" dirty="0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DevOps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8" y="1439862"/>
            <a:ext cx="5130800" cy="49403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3196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105192"/>
          </a:xfrm>
        </p:spPr>
        <p:txBody>
          <a:bodyPr/>
          <a:lstStyle/>
          <a:p>
            <a:r>
              <a:rPr lang="en-US" dirty="0" smtClean="0"/>
              <a:t>Easy way</a:t>
            </a:r>
          </a:p>
          <a:p>
            <a:pPr lvl="1"/>
            <a:r>
              <a:rPr lang="en-US" dirty="0" smtClean="0"/>
              <a:t>Export Developer Account(s) from working Xcode</a:t>
            </a:r>
          </a:p>
          <a:p>
            <a:r>
              <a:rPr lang="en-US" dirty="0" smtClean="0"/>
              <a:t>Harder way</a:t>
            </a:r>
          </a:p>
          <a:p>
            <a:pPr lvl="1"/>
            <a:r>
              <a:rPr lang="en-US" dirty="0" smtClean="0"/>
              <a:t>Export Developer Certificate(s) via Keychain Access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Identities &amp; Provisioning </a:t>
            </a:r>
            <a:r>
              <a:rPr lang="is-IS" dirty="0" smtClean="0"/>
              <a:t>Profiles</a:t>
            </a:r>
            <a:endParaRPr lang="en-US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103" y="3283193"/>
            <a:ext cx="4842269" cy="37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 smtClean="0"/>
              <a:t>Easy way</a:t>
            </a:r>
          </a:p>
          <a:p>
            <a:pPr lvl="1"/>
            <a:r>
              <a:rPr lang="en-US" dirty="0" smtClean="0"/>
              <a:t>Import Developer Account</a:t>
            </a:r>
          </a:p>
          <a:p>
            <a:pPr lvl="2"/>
            <a:r>
              <a:rPr lang="en-US" dirty="0" smtClean="0"/>
              <a:t>All Signing </a:t>
            </a:r>
            <a:r>
              <a:rPr lang="en-US" dirty="0"/>
              <a:t>I</a:t>
            </a:r>
            <a:r>
              <a:rPr lang="en-US" dirty="0" smtClean="0"/>
              <a:t>dentities and Provisioning Profiles</a:t>
            </a:r>
          </a:p>
          <a:p>
            <a:r>
              <a:rPr lang="en-US" dirty="0" smtClean="0"/>
              <a:t>Harder way</a:t>
            </a:r>
          </a:p>
          <a:p>
            <a:pPr lvl="1"/>
            <a:r>
              <a:rPr lang="en-US" dirty="0" smtClean="0"/>
              <a:t>Import Developer Certificate(s) via Keychain Access</a:t>
            </a:r>
          </a:p>
          <a:p>
            <a:pPr lvl="1"/>
            <a:r>
              <a:rPr lang="en-US" dirty="0" smtClean="0"/>
              <a:t>Download Provisioning Profile(s)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Xcode on Build Server</a:t>
            </a:r>
            <a:endParaRPr lang="en-US" sz="2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81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90734"/>
          </a:xfrm>
        </p:spPr>
        <p:txBody>
          <a:bodyPr/>
          <a:lstStyle/>
          <a:p>
            <a:r>
              <a:rPr lang="en-US" dirty="0" smtClean="0"/>
              <a:t>How many of you just click through this without thinking?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unlocks your private key for the </a:t>
            </a:r>
            <a:r>
              <a:rPr lang="en-US" dirty="0" err="1" smtClean="0"/>
              <a:t>codesign</a:t>
            </a:r>
            <a:r>
              <a:rPr lang="en-US" dirty="0" smtClean="0"/>
              <a:t> utility!</a:t>
            </a:r>
          </a:p>
          <a:p>
            <a:pPr lvl="1"/>
            <a:r>
              <a:rPr lang="en-US" dirty="0" smtClean="0"/>
              <a:t>This needs to be done for Jenkins</a:t>
            </a:r>
          </a:p>
          <a:p>
            <a:pPr lvl="1"/>
            <a:r>
              <a:rPr lang="en-US" dirty="0" smtClean="0"/>
              <a:t>It cannot be done via UI when remoted into a machine</a:t>
            </a:r>
          </a:p>
          <a:p>
            <a:pPr lvl="2"/>
            <a:r>
              <a:rPr lang="en-US" dirty="0" smtClean="0"/>
              <a:t>A physical mouse must be connected to the machine in order for it to work through UI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Keychain access to signing certificates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38" y="1668462"/>
            <a:ext cx="69342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1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 Keychain for Jenkins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503237" y="6088063"/>
            <a:ext cx="11506200" cy="6095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Unlock keychain via command line</a:t>
            </a: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security unlock-keychain -p </a:t>
            </a: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"..." </a:t>
            </a:r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/Users/Shared/Jenkins/Library/Keychains/</a:t>
            </a:r>
            <a:r>
              <a:rPr lang="en-US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login.keychain</a:t>
            </a:r>
            <a:endParaRPr lang="en-US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621" y="2792716"/>
            <a:ext cx="3935016" cy="2852269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274639" y="982662"/>
            <a:ext cx="11887200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Through UI (doesn’t work via remote access):</a:t>
            </a:r>
            <a:endParaRPr lang="en-US" dirty="0">
              <a:gradFill>
                <a:gsLst>
                  <a:gs pos="2917">
                    <a:schemeClr val="tx2"/>
                  </a:gs>
                  <a:gs pos="30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274639" y="5229529"/>
            <a:ext cx="11887200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Through command-line (works via remote access):</a:t>
            </a:r>
            <a:endParaRPr lang="en-US" dirty="0">
              <a:gradFill>
                <a:gsLst>
                  <a:gs pos="2917">
                    <a:schemeClr val="tx2"/>
                  </a:gs>
                  <a:gs pos="30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7" y="2640403"/>
            <a:ext cx="5497030" cy="31210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48424" y="3335730"/>
            <a:ext cx="73962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5039" y="2183598"/>
            <a:ext cx="51033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While logged into Jenkins using </a:t>
            </a: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Xcode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6837" y="2183598"/>
            <a:ext cx="50393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Using Keychain Access Access 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15275" y="1676975"/>
            <a:ext cx="361021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While logged </a:t>
            </a: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into Jenkins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50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Hockey App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37" y="91768"/>
            <a:ext cx="4267200" cy="1195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3772651"/>
            <a:ext cx="4876800" cy="32298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09" y="960915"/>
            <a:ext cx="6900894" cy="4273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79" y="1287462"/>
            <a:ext cx="4242558" cy="225583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789237" y="2049462"/>
            <a:ext cx="289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/>
          <p:cNvSpPr txBox="1">
            <a:spLocks/>
          </p:cNvSpPr>
          <p:nvPr/>
        </p:nvSpPr>
        <p:spPr>
          <a:xfrm>
            <a:off x="5399057" y="5402263"/>
            <a:ext cx="6629398" cy="12191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Verify </a:t>
            </a:r>
            <a:r>
              <a:rPr lang="en-US" sz="1600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HockeyApp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command line helper app</a:t>
            </a:r>
            <a:endParaRPr lang="en-US" sz="16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de-DE" sz="16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puck</a:t>
            </a:r>
            <a:r>
              <a:rPr lang="de-DE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-version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Version: 2.0.15 (491)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It’s installed!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5227637" y="4905998"/>
            <a:ext cx="6781327" cy="5724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Verify availability of </a:t>
            </a:r>
            <a:r>
              <a:rPr lang="en-US" sz="2000" dirty="0" err="1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HockeyApp</a:t>
            </a:r>
            <a:r>
              <a:rPr lang="en-US" sz="2000" dirty="0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 command line helper app</a:t>
            </a:r>
            <a:endParaRPr lang="en-US" sz="2000" dirty="0">
              <a:gradFill>
                <a:gsLst>
                  <a:gs pos="2917">
                    <a:schemeClr val="tx2"/>
                  </a:gs>
                  <a:gs pos="30000">
                    <a:schemeClr val="tx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143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1288" y="2125662"/>
            <a:ext cx="12436475" cy="25884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000" dirty="0" smtClean="0">
                <a:solidFill>
                  <a:schemeClr val="accent5"/>
                </a:solidFill>
              </a:rPr>
              <a:t>YOU ARE NOW READY TO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000" dirty="0" smtClean="0">
                <a:solidFill>
                  <a:schemeClr val="accent5"/>
                </a:solidFill>
              </a:rPr>
              <a:t>CONFIGURE JENKINS!!!!!!</a:t>
            </a:r>
          </a:p>
        </p:txBody>
      </p:sp>
    </p:spTree>
    <p:extLst>
      <p:ext uri="{BB962C8B-B14F-4D97-AF65-F5344CB8AC3E}">
        <p14:creationId xmlns:p14="http://schemas.microsoft.com/office/powerpoint/2010/main" val="183174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 smtClean="0"/>
              <a:t>iOS builds will use iOS simulator for unit and functional tests</a:t>
            </a:r>
          </a:p>
          <a:p>
            <a:pPr lvl="1"/>
            <a:r>
              <a:rPr lang="en-US" dirty="0" smtClean="0"/>
              <a:t>Only one iOS simulator can be running at a time</a:t>
            </a:r>
          </a:p>
          <a:p>
            <a:pPr lvl="1"/>
            <a:r>
              <a:rPr lang="en-US" dirty="0" smtClean="0"/>
              <a:t>Therefore, only one Build Executor can be used – default is 2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Fix this right away to avoid confusion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– There can be only one Build Executor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7" y="4360862"/>
            <a:ext cx="2171700" cy="43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5" y="4772607"/>
            <a:ext cx="3721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00" y="2811462"/>
            <a:ext cx="6240274" cy="3179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5" y="5630862"/>
            <a:ext cx="40005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5" y="2670004"/>
            <a:ext cx="3937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7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/>
              <a:t>http://localhost:8080/</a:t>
            </a:r>
            <a:r>
              <a:rPr lang="en-US" dirty="0" err="1"/>
              <a:t>pluginManager</a:t>
            </a:r>
            <a:r>
              <a:rPr lang="en-US" dirty="0"/>
              <a:t>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Existing Jenkins Plugins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5" y="1786048"/>
            <a:ext cx="6886946" cy="51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829288"/>
          </a:xfrm>
        </p:spPr>
        <p:txBody>
          <a:bodyPr/>
          <a:lstStyle/>
          <a:p>
            <a:r>
              <a:rPr lang="en-US" dirty="0" smtClean="0"/>
              <a:t>Core Jenkins Plugins for </a:t>
            </a:r>
            <a:r>
              <a:rPr lang="en-US" dirty="0" err="1" smtClean="0"/>
              <a:t>Xcode</a:t>
            </a:r>
            <a:r>
              <a:rPr lang="en-US" dirty="0" smtClean="0"/>
              <a:t> Build Automation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wiki.jenkins-ci.org/display/JENKINS/Email-ext+plugin</a:t>
            </a:r>
            <a:endParaRPr lang="en-US" dirty="0" smtClean="0"/>
          </a:p>
          <a:p>
            <a:pPr lvl="2"/>
            <a:r>
              <a:rPr lang="en-US" dirty="0" smtClean="0"/>
              <a:t>Better email notifications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wiki.jenkins-ci.org/display/JENKINS/Environment+Script+Plugin</a:t>
            </a:r>
            <a:endParaRPr lang="en-US" dirty="0" smtClean="0"/>
          </a:p>
          <a:p>
            <a:pPr lvl="2"/>
            <a:r>
              <a:rPr lang="en-US" dirty="0"/>
              <a:t>A</a:t>
            </a:r>
            <a:r>
              <a:rPr lang="en-US" dirty="0" smtClean="0"/>
              <a:t>llows </a:t>
            </a:r>
            <a:r>
              <a:rPr lang="en-US" dirty="0"/>
              <a:t>you to have a script run after SCM checkout, before the </a:t>
            </a:r>
            <a:r>
              <a:rPr lang="en-US" dirty="0" smtClean="0"/>
              <a:t>build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wiki.jenkins-ci.org/display/JENKINS/Github+Plugin</a:t>
            </a:r>
            <a:endParaRPr lang="en-US" dirty="0" smtClean="0"/>
          </a:p>
          <a:p>
            <a:pPr lvl="2"/>
            <a:r>
              <a:rPr lang="en-US" dirty="0"/>
              <a:t>I</a:t>
            </a:r>
            <a:r>
              <a:rPr lang="en-US" dirty="0" smtClean="0"/>
              <a:t>ntegrates </a:t>
            </a:r>
            <a:r>
              <a:rPr lang="en-US" dirty="0"/>
              <a:t>Jenkins with </a:t>
            </a:r>
            <a:r>
              <a:rPr lang="en-US" dirty="0">
                <a:hlinkClick r:id="rId6"/>
              </a:rPr>
              <a:t>Github</a:t>
            </a:r>
            <a:r>
              <a:rPr lang="en-US" dirty="0"/>
              <a:t> </a:t>
            </a:r>
            <a:r>
              <a:rPr lang="en-US" dirty="0" smtClean="0"/>
              <a:t>projects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wiki.jenkins-ci.org/display/JENKINS/Xcode+Plugin</a:t>
            </a:r>
            <a:endParaRPr lang="en-US" dirty="0" smtClean="0"/>
          </a:p>
          <a:p>
            <a:pPr lvl="2"/>
            <a:r>
              <a:rPr lang="en-US" dirty="0"/>
              <a:t>A</a:t>
            </a:r>
            <a:r>
              <a:rPr lang="en-US" dirty="0" smtClean="0"/>
              <a:t>dds </a:t>
            </a:r>
            <a:r>
              <a:rPr lang="en-US" dirty="0"/>
              <a:t>the ability to call </a:t>
            </a:r>
            <a:r>
              <a:rPr lang="en-US" dirty="0" err="1"/>
              <a:t>Xcode</a:t>
            </a:r>
            <a:r>
              <a:rPr lang="en-US" dirty="0"/>
              <a:t> command line </a:t>
            </a:r>
            <a:r>
              <a:rPr lang="en-US" dirty="0" smtClean="0"/>
              <a:t>tools from jobs</a:t>
            </a:r>
          </a:p>
          <a:p>
            <a:r>
              <a:rPr lang="en-US" dirty="0" smtClean="0"/>
              <a:t>Add your own Jenkins Plugins for your project</a:t>
            </a:r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wiki.jenkins-ci.org/display/JENKINS/Slack+Plugin</a:t>
            </a:r>
            <a:endParaRPr lang="en-US" dirty="0" smtClean="0"/>
          </a:p>
          <a:p>
            <a:pPr lvl="2"/>
            <a:r>
              <a:rPr lang="en-US" dirty="0" smtClean="0"/>
              <a:t>Slack integration</a:t>
            </a:r>
          </a:p>
          <a:p>
            <a:pPr lvl="1"/>
            <a:r>
              <a:rPr lang="en-US" dirty="0" smtClean="0"/>
              <a:t>Hundreds of other choices are available</a:t>
            </a:r>
            <a:r>
              <a:rPr lang="is-IS" dirty="0" smtClean="0"/>
              <a:t>…</a:t>
            </a:r>
          </a:p>
          <a:p>
            <a:pPr lvl="2"/>
            <a:r>
              <a:rPr lang="is-IS" dirty="0" smtClean="0"/>
              <a:t>This is why Jenkins is worth it – you get full control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Jenkins Plugins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Live Demo Time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Your Jenkins Jobs!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old way</a:t>
            </a:r>
            <a:r>
              <a:rPr lang="is-IS" dirty="0" smtClean="0"/>
              <a:t>…</a:t>
            </a:r>
            <a:br>
              <a:rPr lang="is-IS" dirty="0" smtClean="0"/>
            </a:br>
            <a:r>
              <a:rPr lang="en-US" sz="4000" dirty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Before DevOps 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7" y="601662"/>
            <a:ext cx="7569254" cy="4608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37" y="2511994"/>
            <a:ext cx="7535101" cy="45874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970837" y="2201862"/>
            <a:ext cx="2286000" cy="16764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4638" y="3603055"/>
            <a:ext cx="3437864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Archive / IPA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 </a:t>
            </a: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TestFlight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HockeyApp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27437" y="3878262"/>
            <a:ext cx="2971800" cy="1524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627437" y="1363662"/>
            <a:ext cx="4191000" cy="2514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735262"/>
            <a:ext cx="12436475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  <a:endParaRPr lang="en-US" sz="8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29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r>
              <a:rPr lang="is-IS" dirty="0" smtClean="0"/>
              <a:t>…</a:t>
            </a:r>
            <a:br>
              <a:rPr lang="is-IS" dirty="0" smtClean="0"/>
            </a:br>
            <a:r>
              <a:rPr lang="en-US" sz="4000" dirty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DevOps on a Build Server 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19" y="3725861"/>
            <a:ext cx="6874563" cy="1524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919" y="2586209"/>
            <a:ext cx="3322638" cy="10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37" y="2766339"/>
            <a:ext cx="3155950" cy="2376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12976" y="3474329"/>
            <a:ext cx="790922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 smtClean="0">
                <a:solidFill>
                  <a:schemeClr val="accent3"/>
                </a:solidFill>
              </a:rPr>
              <a:t>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037" y="2713935"/>
            <a:ext cx="1946442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919" y="5782045"/>
            <a:ext cx="3321342" cy="480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8637" y="5253945"/>
            <a:ext cx="1536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run your Build Server</a:t>
            </a:r>
            <a:br>
              <a:rPr lang="en-US" dirty="0" smtClean="0"/>
            </a:b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</a:t>
            </a: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o cloud or not to cloud: That is the question.</a:t>
            </a:r>
            <a:endParaRPr lang="en-US" sz="40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850080"/>
            <a:ext cx="11887200" cy="4542782"/>
          </a:xfrm>
        </p:spPr>
        <p:txBody>
          <a:bodyPr/>
          <a:lstStyle/>
          <a:p>
            <a:r>
              <a:rPr lang="en-US" dirty="0" smtClean="0"/>
              <a:t>Cloud advantages:</a:t>
            </a:r>
          </a:p>
          <a:p>
            <a:pPr lvl="1"/>
            <a:r>
              <a:rPr lang="en-US" dirty="0" smtClean="0"/>
              <a:t>It’s not your machine - pay </a:t>
            </a:r>
            <a:r>
              <a:rPr lang="en-US" dirty="0"/>
              <a:t>monthly / yearly to rent </a:t>
            </a:r>
            <a:r>
              <a:rPr lang="en-US" dirty="0" smtClean="0"/>
              <a:t>it</a:t>
            </a:r>
          </a:p>
          <a:p>
            <a:pPr lvl="1"/>
            <a:r>
              <a:rPr lang="en-US" dirty="0" smtClean="0"/>
              <a:t>Anyone can get to it from anywhere</a:t>
            </a:r>
          </a:p>
          <a:p>
            <a:pPr lvl="1"/>
            <a:r>
              <a:rPr lang="en-US" dirty="0" smtClean="0"/>
              <a:t>You remote into it for configuration and management</a:t>
            </a:r>
          </a:p>
          <a:p>
            <a:pPr lvl="1"/>
            <a:r>
              <a:rPr lang="en-US" dirty="0" smtClean="0"/>
              <a:t>You call someone when you need support</a:t>
            </a:r>
          </a:p>
          <a:p>
            <a:r>
              <a:rPr lang="en-US" dirty="0" smtClean="0"/>
              <a:t>Cloud disadvantages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It’s not your </a:t>
            </a:r>
            <a:r>
              <a:rPr lang="en-US" dirty="0" smtClean="0"/>
              <a:t>machine - </a:t>
            </a:r>
            <a:r>
              <a:rPr lang="en-US" dirty="0"/>
              <a:t>pay monthly / yearly to rent it</a:t>
            </a:r>
          </a:p>
          <a:p>
            <a:pPr lvl="1"/>
            <a:r>
              <a:rPr lang="en-US" dirty="0"/>
              <a:t>Anyone can get to it from </a:t>
            </a:r>
            <a:r>
              <a:rPr lang="en-US" dirty="0" smtClean="0"/>
              <a:t>anywhere</a:t>
            </a:r>
          </a:p>
          <a:p>
            <a:pPr lvl="1"/>
            <a:r>
              <a:rPr lang="en-US" dirty="0"/>
              <a:t>You remote into it for configuration and management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call someone when you need </a:t>
            </a:r>
            <a:r>
              <a:rPr lang="en-US" dirty="0" smtClean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799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run your Build Server</a:t>
            </a:r>
            <a:br>
              <a:rPr lang="en-US" dirty="0" smtClean="0"/>
            </a:b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</a:t>
            </a: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o cloud or not to cloud: That is the question.</a:t>
            </a:r>
            <a:endParaRPr lang="en-US" sz="40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850080"/>
            <a:ext cx="11887200" cy="4136517"/>
          </a:xfrm>
        </p:spPr>
        <p:txBody>
          <a:bodyPr/>
          <a:lstStyle/>
          <a:p>
            <a:r>
              <a:rPr lang="en-US" dirty="0" smtClean="0"/>
              <a:t>Local machine advantages:</a:t>
            </a:r>
          </a:p>
          <a:p>
            <a:pPr lvl="1"/>
            <a:r>
              <a:rPr lang="en-US" dirty="0" smtClean="0"/>
              <a:t>It’s </a:t>
            </a:r>
            <a:r>
              <a:rPr lang="en-US" dirty="0"/>
              <a:t>y</a:t>
            </a:r>
            <a:r>
              <a:rPr lang="en-US" dirty="0" smtClean="0"/>
              <a:t>our machine, a cheapo Mac Mini / older Mac will often suffice</a:t>
            </a:r>
          </a:p>
          <a:p>
            <a:pPr lvl="1"/>
            <a:r>
              <a:rPr lang="en-US" dirty="0" smtClean="0"/>
              <a:t>You can secure it like any other on-</a:t>
            </a:r>
            <a:r>
              <a:rPr lang="en-US" dirty="0" err="1" smtClean="0"/>
              <a:t>prem</a:t>
            </a:r>
            <a:r>
              <a:rPr lang="en-US" dirty="0" smtClean="0"/>
              <a:t> machine – and keep your eyes on it</a:t>
            </a:r>
          </a:p>
          <a:p>
            <a:pPr lvl="1"/>
            <a:r>
              <a:rPr lang="en-US" dirty="0" smtClean="0"/>
              <a:t>There’s no need to remote into it - just walk up to it and log in</a:t>
            </a:r>
          </a:p>
          <a:p>
            <a:pPr lvl="1"/>
            <a:r>
              <a:rPr lang="en-US" dirty="0" smtClean="0"/>
              <a:t>You can handle all your support needs yourself</a:t>
            </a:r>
          </a:p>
          <a:p>
            <a:r>
              <a:rPr lang="en-US" dirty="0" smtClean="0"/>
              <a:t>Local machine disadvantages:</a:t>
            </a:r>
          </a:p>
          <a:p>
            <a:pPr lvl="1"/>
            <a:r>
              <a:rPr lang="en-US" dirty="0" smtClean="0"/>
              <a:t>Potentially higher initial cost</a:t>
            </a:r>
          </a:p>
          <a:p>
            <a:pPr lvl="1"/>
            <a:r>
              <a:rPr lang="en-US" dirty="0" smtClean="0"/>
              <a:t>Highly-distributed team won’t have physical access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emote access behind corporate firewall will probably be painful to configure</a:t>
            </a:r>
          </a:p>
        </p:txBody>
      </p:sp>
    </p:spTree>
    <p:extLst>
      <p:ext uri="{BB962C8B-B14F-4D97-AF65-F5344CB8AC3E}">
        <p14:creationId xmlns:p14="http://schemas.microsoft.com/office/powerpoint/2010/main" val="20734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br>
              <a:rPr lang="en-US" dirty="0" smtClean="0"/>
            </a:br>
            <a:r>
              <a:rPr lang="en-US" sz="4000" dirty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Xcode </a:t>
            </a:r>
            <a:r>
              <a:rPr lang="en-US" sz="4000" dirty="0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from </a:t>
            </a:r>
            <a:r>
              <a:rPr lang="en-US" sz="4000" dirty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the App </a:t>
            </a:r>
            <a:r>
              <a:rPr lang="en-US" sz="4000" dirty="0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Store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8" y="1668462"/>
            <a:ext cx="6874563" cy="1524000"/>
          </a:xfrm>
          <a:prstGeom prst="rect">
            <a:avLst/>
          </a:prstGeom>
        </p:spPr>
      </p:pic>
      <p:sp>
        <p:nvSpPr>
          <p:cNvPr id="27" name="Text Placeholder 2"/>
          <p:cNvSpPr txBox="1">
            <a:spLocks/>
          </p:cNvSpPr>
          <p:nvPr/>
        </p:nvSpPr>
        <p:spPr>
          <a:xfrm>
            <a:off x="274639" y="3268662"/>
            <a:ext cx="11887200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Xcode command line tools</a:t>
            </a:r>
            <a:endParaRPr lang="en-US" dirty="0">
              <a:gradFill>
                <a:gsLst>
                  <a:gs pos="2917">
                    <a:schemeClr val="tx2"/>
                  </a:gs>
                  <a:gs pos="30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 Placeholder 4"/>
          <p:cNvSpPr txBox="1">
            <a:spLocks/>
          </p:cNvSpPr>
          <p:nvPr/>
        </p:nvSpPr>
        <p:spPr>
          <a:xfrm>
            <a:off x="427038" y="4030662"/>
            <a:ext cx="6798363" cy="12191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Do I have the Xcode command line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tools?</a:t>
            </a: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xcode</a:t>
            </a: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-select </a:t>
            </a:r>
            <a:r>
              <a:rPr lang="en-US" sz="16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-p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600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Applications/Xcode.app/Contents/Developer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Yes I do!</a:t>
            </a:r>
          </a:p>
        </p:txBody>
      </p:sp>
      <p:sp>
        <p:nvSpPr>
          <p:cNvPr id="31" name="Text Placeholder 4"/>
          <p:cNvSpPr txBox="1">
            <a:spLocks/>
          </p:cNvSpPr>
          <p:nvPr/>
        </p:nvSpPr>
        <p:spPr>
          <a:xfrm>
            <a:off x="427038" y="5402262"/>
            <a:ext cx="6798363" cy="12191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Install Xcode command line tools</a:t>
            </a: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xcode</a:t>
            </a: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-select --install</a:t>
            </a:r>
            <a:endParaRPr lang="en-US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I do now!</a:t>
            </a:r>
          </a:p>
        </p:txBody>
      </p:sp>
    </p:spTree>
    <p:extLst>
      <p:ext uri="{BB962C8B-B14F-4D97-AF65-F5344CB8AC3E}">
        <p14:creationId xmlns:p14="http://schemas.microsoft.com/office/powerpoint/2010/main" val="188472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Prerequisites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Java SDK</a:t>
            </a:r>
            <a:endParaRPr lang="en-US" sz="40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639" y="1668462"/>
            <a:ext cx="9860392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A full Java SDK is needed</a:t>
            </a:r>
            <a:r>
              <a:rPr lang="en-US" sz="2400" dirty="0"/>
              <a:t> </a:t>
            </a:r>
            <a:r>
              <a:rPr lang="en-US" sz="2400" dirty="0" smtClean="0"/>
              <a:t>- JRE won’t work as Jenkins uses Apache Ant</a:t>
            </a: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Search </a:t>
            </a:r>
            <a:r>
              <a:rPr lang="en-US" sz="2400" dirty="0"/>
              <a:t>for “Java SE Development Kit 8 </a:t>
            </a:r>
            <a:r>
              <a:rPr lang="en-US" sz="2400" dirty="0" smtClean="0"/>
              <a:t>Downloads”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9" y="2706440"/>
            <a:ext cx="4038600" cy="225257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74639" y="4626243"/>
            <a:ext cx="11887200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git</a:t>
            </a:r>
            <a:endParaRPr lang="en-US" dirty="0">
              <a:gradFill>
                <a:gsLst>
                  <a:gs pos="2917">
                    <a:schemeClr val="tx2"/>
                  </a:gs>
                  <a:gs pos="30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27037" y="5475706"/>
            <a:ext cx="6629398" cy="12191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Where’s </a:t>
            </a:r>
            <a:r>
              <a:rPr lang="en-US" sz="1600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which </a:t>
            </a:r>
            <a:r>
              <a:rPr lang="en-US" sz="16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endParaRPr lang="en-US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600" dirty="0" err="1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600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1600" dirty="0" err="1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endParaRPr lang="en-US" sz="1600" dirty="0" smtClean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~/ </a:t>
            </a:r>
            <a:r>
              <a:rPr lang="en-US" sz="1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It’s right where it should be in /</a:t>
            </a:r>
            <a:r>
              <a:rPr lang="en-US" sz="1600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/bin</a:t>
            </a:r>
          </a:p>
        </p:txBody>
      </p:sp>
    </p:spTree>
    <p:extLst>
      <p:ext uri="{BB962C8B-B14F-4D97-AF65-F5344CB8AC3E}">
        <p14:creationId xmlns:p14="http://schemas.microsoft.com/office/powerpoint/2010/main" val="20830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Jenkins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OS X Installer</a:t>
            </a:r>
            <a:endParaRPr lang="en-US" sz="40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4002" y="1192412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Find it at: https</a:t>
            </a:r>
            <a:r>
              <a:rPr lang="en-US" dirty="0"/>
              <a:t>://</a:t>
            </a:r>
            <a:r>
              <a:rPr lang="en-US" dirty="0" err="1"/>
              <a:t>jenkins.io</a:t>
            </a:r>
            <a:r>
              <a:rPr lang="en-US" dirty="0"/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86" y="4183062"/>
            <a:ext cx="4216669" cy="2395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37" y="1668462"/>
            <a:ext cx="4665663" cy="23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2.xml><?xml version="1.0" encoding="utf-8"?>
<a:theme xmlns:a="http://schemas.openxmlformats.org/drawingml/2006/main" name="COLOR TEMPLATE">
  <a:themeElements>
    <a:clrScheme name="BT - Blue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D83B01"/>
      </a:accent2>
      <a:accent3>
        <a:srgbClr val="5C2D91"/>
      </a:accent3>
      <a:accent4>
        <a:srgbClr val="004B50"/>
      </a:accent4>
      <a:accent5>
        <a:srgbClr val="B4009E"/>
      </a:accent5>
      <a:accent6>
        <a:srgbClr val="32145A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72066CE1-B97F-4770-BA79-1EC902D820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57F4CF9-F78A-44CC-A3DD-BB8B8C121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BlueMSFT</Template>
  <TotalTime>908</TotalTime>
  <Words>1263</Words>
  <Application>Microsoft Macintosh PowerPoint</Application>
  <PresentationFormat>Custom</PresentationFormat>
  <Paragraphs>268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Consolas</vt:lpstr>
      <vt:lpstr>Segoe UI</vt:lpstr>
      <vt:lpstr>Segoe UI Light</vt:lpstr>
      <vt:lpstr>Wingdings</vt:lpstr>
      <vt:lpstr>Arial</vt:lpstr>
      <vt:lpstr>WHITE TEMPLATE</vt:lpstr>
      <vt:lpstr>COLOR TEMPLATE</vt:lpstr>
      <vt:lpstr>DevOps for iOS Mobile Apps</vt:lpstr>
      <vt:lpstr>The old way… Before DevOps</vt:lpstr>
      <vt:lpstr>The old way… Before DevOps </vt:lpstr>
      <vt:lpstr>The new way… DevOps on a Build Server </vt:lpstr>
      <vt:lpstr>Where to run your Build Server To cloud or not to cloud: That is the question.</vt:lpstr>
      <vt:lpstr>Where to run your Build Server To cloud or not to cloud: That is the question.</vt:lpstr>
      <vt:lpstr>Prerequisites Xcode from the App Store </vt:lpstr>
      <vt:lpstr>Jenkins Prerequisites Java SDK</vt:lpstr>
      <vt:lpstr>Install Jenkins OS X Installer</vt:lpstr>
      <vt:lpstr>Post Installation Tasks You’re far from done…</vt:lpstr>
      <vt:lpstr>Post Installation Tasks Jenkins Account  Jenkins installer creates an account for Jenkins – further configuration is needed: </vt:lpstr>
      <vt:lpstr>Post Installation Tasks Jenkins Account  Open advanced options on the new, unnamed account to configure it: </vt:lpstr>
      <vt:lpstr>Post Installation Tasks Jenkins Account  Give the account a name:</vt:lpstr>
      <vt:lpstr>Post Installation Tasks Jenkins Account  Add picture; reset password; make the Jenkins an admin:</vt:lpstr>
      <vt:lpstr>Post Installation Tasks Jenkins Account  And, allow Jenkins to automatically log in so it’s always running Enable fast user switching (so you can log in and keep Jenkins logged in)</vt:lpstr>
      <vt:lpstr>Post Installation Tasks Log into Jenkins account  Next you want to log into the Jenkins account so you’re working in it for the next steps – as an admin.</vt:lpstr>
      <vt:lpstr>Post Installation Tasks Allow Jenkins to run UI apps properly</vt:lpstr>
      <vt:lpstr>Post Installation Tasks See if you did everything right - http://localhost:8080</vt:lpstr>
      <vt:lpstr>Configure SCM git example</vt:lpstr>
      <vt:lpstr>Signing Identities &amp; Provisioning Profiles</vt:lpstr>
      <vt:lpstr>Configure Xcode on Build Server</vt:lpstr>
      <vt:lpstr>Keychain access to signing certificates</vt:lpstr>
      <vt:lpstr>Unlock Keychain for Jenkins</vt:lpstr>
      <vt:lpstr>Install Hockey App</vt:lpstr>
      <vt:lpstr>PowerPoint Presentation</vt:lpstr>
      <vt:lpstr>First – There can be only one Build Executor</vt:lpstr>
      <vt:lpstr>Update Existing Jenkins Plugins</vt:lpstr>
      <vt:lpstr>Install Jenkins Plugins</vt:lpstr>
      <vt:lpstr>Configure Your Jenkins Jobs!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for iOS Mobile Apps</dc:title>
  <dc:subject>&lt;Speech title here&gt;</dc:subject>
  <dc:creator>Brian Lambert</dc:creator>
  <cp:keywords/>
  <dc:description>Template: Maryfj_x000d_
Formatting:_x000d_
Audience Type:</dc:description>
  <cp:lastModifiedBy>Brian Lambert</cp:lastModifiedBy>
  <cp:revision>82</cp:revision>
  <dcterms:created xsi:type="dcterms:W3CDTF">2016-04-20T17:28:31Z</dcterms:created>
  <dcterms:modified xsi:type="dcterms:W3CDTF">2016-05-05T09:26:55Z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